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274" r:id="rId3"/>
    <p:sldId id="276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30" r:id="rId24"/>
    <p:sldId id="427" r:id="rId25"/>
    <p:sldId id="429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349" r:id="rId43"/>
    <p:sldId id="405" r:id="rId44"/>
    <p:sldId id="404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8"/>
          </p14:sldIdLst>
        </p14:section>
        <p14:section name="Data Access Model" id="{6999A462-70A3-4BD1-8D43-16CA8FFA1C97}">
          <p14:sldIdLst>
            <p14:sldId id="409"/>
            <p14:sldId id="410"/>
            <p14:sldId id="411"/>
            <p14:sldId id="412"/>
            <p14:sldId id="413"/>
          </p14:sldIdLst>
        </p14:section>
        <p14:section name="ADO.NET Architecture" id="{82C353F7-560A-45D7-94E6-032D3E4C5981}">
          <p14:sldIdLst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ADO.NET Connection" id="{58CA6193-0B5C-4FA5-9265-B13BA5B71C54}">
          <p14:sldIdLst>
            <p14:sldId id="424"/>
            <p14:sldId id="425"/>
            <p14:sldId id="426"/>
            <p14:sldId id="430"/>
            <p14:sldId id="427"/>
            <p14:sldId id="429"/>
            <p14:sldId id="431"/>
            <p14:sldId id="432"/>
            <p14:sldId id="433"/>
            <p14:sldId id="434"/>
            <p14:sldId id="435"/>
          </p14:sldIdLst>
        </p14:section>
        <p14:section name="SQL Injection" id="{9C8CD5B4-9857-4EB0-A0E8-071E24D8A819}">
          <p14:sldIdLst>
            <p14:sldId id="436"/>
            <p14:sldId id="437"/>
            <p14:sldId id="438"/>
            <p14:sldId id="439"/>
            <p14:sldId id="440"/>
            <p14:sldId id="441"/>
          </p14:sldIdLst>
        </p14:section>
        <p14:section name="Working with Other DBs" id="{A8E604F8-4B04-499A-BE91-4C28F92E430B}">
          <p14:sldIdLst>
            <p14:sldId id="442"/>
            <p14:sldId id="443"/>
            <p14:sldId id="444"/>
            <p14:sldId id="445"/>
            <p14:sldId id="446"/>
          </p14:sldIdLst>
        </p14:section>
        <p14:section name="Conclusion" id="{10E03AB1-9AA8-4E86-9A64-D741901E50A2}">
          <p14:sldIdLst>
            <p14:sldId id="349"/>
            <p14:sldId id="405"/>
            <p14:sldId id="40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5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4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87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73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08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48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64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79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1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59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35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0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5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03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4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2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sql-serv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nuget.org/packages/Mysql.Data/" TargetMode="External"/><Relationship Id="rId2" Type="http://schemas.openxmlformats.org/officeDocument/2006/relationships/hyperlink" Target="http://dev.mysql.com/downloads/connector/ne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fragistic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DB Apps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Intro to ADO.NET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4779" y="3522893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97142" y="3360322"/>
            <a:ext cx="130369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 Apps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99" y="3212052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Group 13"/>
          <p:cNvGrpSpPr/>
          <p:nvPr/>
        </p:nvGrpSpPr>
        <p:grpSpPr>
          <a:xfrm>
            <a:off x="7999412" y="4673106"/>
            <a:ext cx="1242163" cy="1383599"/>
            <a:chOff x="3969890" y="-38224"/>
            <a:chExt cx="2016224" cy="2245796"/>
          </a:xfrm>
        </p:grpSpPr>
        <p:pic>
          <p:nvPicPr>
            <p:cNvPr id="16" name="Picture 2" descr="database, storage icon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890" y="191348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146033" y="-38224"/>
              <a:ext cx="1709985" cy="114900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lang="en-US" sz="4000" b="1" spc="150" dirty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SQL</a:t>
              </a:r>
            </a:p>
          </p:txBody>
        </p:sp>
      </p:grpSp>
      <p:pic>
        <p:nvPicPr>
          <p:cNvPr id="19" name="Picture 15" descr="http://www.iconarchive.com/icons/tpdkdesign.net/refresh-cl/256/Windows-Table-icon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032">
            <a:off x="9546793" y="4702512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is a standard .NET class library for accessing databases, processing data and XML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program model for working with data in .NET</a:t>
            </a:r>
            <a:endParaRPr lang="bg-BG" dirty="0"/>
          </a:p>
          <a:p>
            <a:pPr lvl="1">
              <a:lnSpc>
                <a:spcPts val="3600"/>
              </a:lnSpc>
            </a:pPr>
            <a:r>
              <a:rPr lang="en-US" dirty="0"/>
              <a:t>Supports connected, disconnected and ORM data access models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Excellent integration with </a:t>
            </a:r>
            <a:r>
              <a:rPr lang="en-US" dirty="0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/>
              <a:t>Allows executing SQL in RDBMS systems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Allows accessing data in the ORM approach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  <a:r>
              <a:rPr lang="bg-BG" dirty="0"/>
              <a:t>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6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Providers</a:t>
            </a:r>
            <a:r>
              <a:rPr lang="en-US" dirty="0"/>
              <a:t> are collections of classes that provide access to various databases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For different </a:t>
            </a:r>
            <a:r>
              <a:rPr lang="bg-BG" dirty="0"/>
              <a:t>RDBMS </a:t>
            </a:r>
            <a:r>
              <a:rPr lang="en-US" dirty="0"/>
              <a:t>systems different</a:t>
            </a:r>
            <a:r>
              <a:rPr lang="bg-BG" dirty="0"/>
              <a:t> Data Provider</a:t>
            </a:r>
            <a:r>
              <a:rPr lang="en-US" dirty="0"/>
              <a:t>s are available</a:t>
            </a:r>
            <a:endParaRPr lang="bg-BG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Several</a:t>
            </a:r>
            <a:r>
              <a:rPr lang="bg-BG" dirty="0"/>
              <a:t> </a:t>
            </a:r>
            <a:r>
              <a:rPr lang="en-US" dirty="0"/>
              <a:t>common objects are defined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sz="26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sz="2600" dirty="0"/>
              <a:t> – </a:t>
            </a:r>
            <a:r>
              <a:rPr lang="en-US" sz="2600" dirty="0"/>
              <a:t>to connect to the database</a:t>
            </a:r>
            <a:endParaRPr lang="bg-BG" sz="2600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sz="26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Command</a:t>
            </a:r>
            <a:r>
              <a:rPr lang="bg-BG" sz="2600" dirty="0"/>
              <a:t> – </a:t>
            </a:r>
            <a:r>
              <a:rPr lang="en-US" sz="2600" dirty="0"/>
              <a:t>to run an</a:t>
            </a:r>
            <a:r>
              <a:rPr lang="bg-BG" sz="2600" dirty="0"/>
              <a:t> SQL</a:t>
            </a:r>
            <a:r>
              <a:rPr lang="en-US" sz="2600" dirty="0"/>
              <a:t> command</a:t>
            </a:r>
            <a:endParaRPr lang="bg-BG" sz="2600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sz="26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sz="2600" dirty="0"/>
              <a:t> – </a:t>
            </a:r>
            <a:r>
              <a:rPr lang="en-US" sz="2600" dirty="0"/>
              <a:t>to retrieve data</a:t>
            </a:r>
            <a:endParaRPr lang="bg-BG" sz="26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Providers In</a:t>
            </a:r>
            <a:r>
              <a:rPr lang="bg-BG" sz="3600" dirty="0"/>
              <a:t> </a:t>
            </a:r>
            <a:r>
              <a:rPr lang="en-US" sz="3600" dirty="0"/>
              <a:t>ADO.NET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427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Several standard </a:t>
            </a:r>
            <a:r>
              <a:rPr lang="bg-BG" sz="3000" dirty="0"/>
              <a:t>ADO.NET </a:t>
            </a:r>
            <a:r>
              <a:rPr lang="en-US" sz="3000" dirty="0"/>
              <a:t>Data Providers come as part of .NET Framework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accessing</a:t>
            </a:r>
            <a:r>
              <a:rPr lang="bg-BG" sz="2800" dirty="0"/>
              <a:t> SQL Server</a:t>
            </a:r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</a:t>
            </a:r>
            <a:r>
              <a:rPr lang="en-US" sz="2800" dirty="0"/>
              <a:t>accessing standard</a:t>
            </a:r>
            <a:r>
              <a:rPr lang="bg-BG" sz="2800" dirty="0"/>
              <a:t> </a:t>
            </a:r>
            <a:r>
              <a:rPr lang="en-US" sz="2800" dirty="0"/>
              <a:t>OLE DB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accessing standard</a:t>
            </a:r>
            <a:r>
              <a:rPr lang="bg-BG" sz="2800" dirty="0"/>
              <a:t> ODBC</a:t>
            </a:r>
            <a:r>
              <a:rPr lang="en-US" sz="2800" dirty="0"/>
              <a:t>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</a:t>
            </a:r>
            <a:r>
              <a:rPr lang="en-US" sz="2800" dirty="0"/>
              <a:t>accessing</a:t>
            </a:r>
            <a:r>
              <a:rPr lang="bg-BG" sz="2800" dirty="0"/>
              <a:t> Oracle</a:t>
            </a:r>
            <a:r>
              <a:rPr lang="en-US" sz="2800" dirty="0"/>
              <a:t> database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Third party </a:t>
            </a:r>
            <a:r>
              <a:rPr lang="bg-BG" sz="3000" dirty="0"/>
              <a:t>Data Provider</a:t>
            </a:r>
            <a:r>
              <a:rPr lang="en-US" sz="3000" dirty="0"/>
              <a:t>s are available for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MySQL</a:t>
            </a:r>
            <a:r>
              <a:rPr lang="en-US" sz="2800" dirty="0"/>
              <a:t>, </a:t>
            </a:r>
            <a:r>
              <a:rPr lang="bg-BG" sz="2800" dirty="0"/>
              <a:t>PostgreSQL</a:t>
            </a:r>
            <a:r>
              <a:rPr lang="en-US" sz="2800" dirty="0"/>
              <a:t>, Interbase</a:t>
            </a:r>
            <a:r>
              <a:rPr lang="bg-BG" sz="2800" dirty="0"/>
              <a:t>, </a:t>
            </a:r>
            <a:r>
              <a:rPr lang="en-US" sz="2800" dirty="0"/>
              <a:t>DB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SQLite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RDBMS systems and data sources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SQL Azure, Salesforce CRM, Amazon SimpleDB, …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Providers in</a:t>
            </a:r>
            <a:r>
              <a:rPr lang="bg-BG" dirty="0"/>
              <a:t> </a:t>
            </a:r>
            <a:r>
              <a:rPr lang="en-US" dirty="0"/>
              <a:t>ADO.NET (2)</a:t>
            </a:r>
          </a:p>
        </p:txBody>
      </p:sp>
    </p:spTree>
    <p:extLst>
      <p:ext uri="{BB962C8B-B14F-4D97-AF65-F5344CB8AC3E}">
        <p14:creationId xmlns:p14="http://schemas.microsoft.com/office/powerpoint/2010/main" val="12863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Retrieving data in connected model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Open a connection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Execute command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 the result set of the query by</a:t>
            </a:r>
            <a:br>
              <a:rPr lang="en-US" dirty="0"/>
            </a:br>
            <a:r>
              <a:rPr lang="en-US" dirty="0"/>
              <a:t>using a reader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reader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connection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SqlClient and </a:t>
            </a:r>
            <a:r>
              <a:rPr lang="bg-BG" dirty="0"/>
              <a:t>ADO.NET</a:t>
            </a:r>
            <a:r>
              <a:rPr lang="en-US" dirty="0"/>
              <a:t> Connected Model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</p:spTree>
    <p:extLst>
      <p:ext uri="{BB962C8B-B14F-4D97-AF65-F5344CB8AC3E}">
        <p14:creationId xmlns:p14="http://schemas.microsoft.com/office/powerpoint/2010/main" val="13553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Disconnected model</a:t>
            </a:r>
            <a:r>
              <a:rPr lang="en-US" sz="3000" dirty="0"/>
              <a:t>: the data is cached in a </a:t>
            </a:r>
            <a:r>
              <a:rPr lang="bg-BG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endParaRPr lang="bg-BG" sz="30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connection</a:t>
            </a:r>
            <a:r>
              <a:rPr lang="bg-BG" sz="2600" dirty="0"/>
              <a:t> (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sz="26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Fill a</a:t>
            </a:r>
            <a:r>
              <a:rPr lang="bg-BG" sz="2600" dirty="0"/>
              <a:t>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r>
              <a:rPr lang="bg-BG" sz="2600" dirty="0"/>
              <a:t> </a:t>
            </a:r>
            <a:r>
              <a:rPr lang="en-US" sz="2600" dirty="0"/>
              <a:t>(using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SqlDataAdapter</a:t>
            </a:r>
            <a:r>
              <a:rPr lang="bg-BG" sz="2600" dirty="0">
                <a:latin typeface="Courier New" pitchFamily="49" charset="0"/>
              </a:rPr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Close the connection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Modify the</a:t>
            </a:r>
            <a:r>
              <a:rPr lang="bg-BG" sz="2600" dirty="0"/>
              <a:t>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connection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Update changes into </a:t>
            </a:r>
            <a:br>
              <a:rPr lang="en-US" sz="2600" dirty="0"/>
            </a:br>
            <a:r>
              <a:rPr lang="en-US" sz="2600" dirty="0"/>
              <a:t>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Close the connection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Disconnected</a:t>
            </a:r>
            <a:r>
              <a:rPr lang="bg-BG" dirty="0"/>
              <a:t> </a:t>
            </a:r>
            <a:r>
              <a:rPr lang="en-US" dirty="0"/>
              <a:t>Model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748588" y="3451226"/>
            <a:ext cx="2460624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737475" y="2373312"/>
            <a:ext cx="2460624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SqlDataAdapter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713663" y="1295401"/>
            <a:ext cx="2460624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DataSet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8988425" y="40020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975725" y="29352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963025" y="18430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786" y="4519612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8292061" y="58998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265612" y="4774406"/>
            <a:ext cx="3810000" cy="1702594"/>
          </a:xfrm>
          <a:prstGeom prst="wedgeRoundRectCallout">
            <a:avLst>
              <a:gd name="adj1" fmla="val 45970"/>
              <a:gd name="adj2" fmla="val -872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36000" tIns="0" rIns="36000" bIns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Warning: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DataSets / DataAdapters are legacy technology (not in use since .NET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995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894599" cy="557035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LINQ-to-SQL</a:t>
            </a:r>
            <a:r>
              <a:rPr lang="en-US" sz="3000" dirty="0"/>
              <a:t> is ORM framework for SQL Server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object models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data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data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data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auto-closed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LINQ-to-SQL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389812" y="3570289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89812" y="24923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DataContext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597899" y="41211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585199" y="30543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4593266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914087" y="5997334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8990012" y="17526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7085012" y="17526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8075612" y="12192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969286" y="2107020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609012" y="1676400"/>
            <a:ext cx="0" cy="7620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66212" y="2107020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(Entity Framework)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Maps database tables to classes and objects</a:t>
            </a:r>
          </a:p>
          <a:p>
            <a:pPr lvl="1"/>
            <a:r>
              <a:rPr lang="en-US" dirty="0"/>
              <a:t>Objects can be automatically persisted in the database</a:t>
            </a:r>
          </a:p>
          <a:p>
            <a:pPr lvl="1"/>
            <a:r>
              <a:rPr lang="en-US" dirty="0"/>
              <a:t>Can operate in both connected and disconnected modes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Model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Programming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Language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610520" y="61284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780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ORM model benefits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code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Use objects with associations instead of tables and SQL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Integrated object query mechanism</a:t>
            </a:r>
          </a:p>
          <a:p>
            <a:pPr>
              <a:lnSpc>
                <a:spcPct val="100000"/>
              </a:lnSpc>
            </a:pPr>
            <a:r>
              <a:rPr lang="en-US" dirty="0"/>
              <a:t>ORM model 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flexibility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SQL is automatically generated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issues (sometimes)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Model – Benefits and Problems</a:t>
            </a:r>
          </a:p>
        </p:txBody>
      </p:sp>
    </p:spTree>
    <p:extLst>
      <p:ext uri="{BB962C8B-B14F-4D97-AF65-F5344CB8AC3E}">
        <p14:creationId xmlns:p14="http://schemas.microsoft.com/office/powerpoint/2010/main" val="1543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sz="3000" dirty="0"/>
              <a:t>is generic ORM framework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entity data model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an object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object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object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auto-closed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762166" y="6022105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88" y="-5080"/>
            <a:ext cx="1234281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53988" y="0"/>
            <a:ext cx="12342813" cy="685800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412" y="3962400"/>
            <a:ext cx="2590800" cy="820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Client Data Provider</a:t>
            </a:r>
            <a:endParaRPr lang="bg-B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252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Access Models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ADO.NET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Accessing SQL Server from ADO.NET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SQL Injection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Connecting to Other Databases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lvl="1"/>
            <a:r>
              <a:rPr lang="en-US" dirty="0"/>
              <a:t>Establish database connection to</a:t>
            </a:r>
            <a:r>
              <a:rPr lang="bg-BG" dirty="0"/>
              <a:t> SQL Server 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</a:p>
          <a:p>
            <a:pPr lvl="1"/>
            <a:r>
              <a:rPr lang="en-US" dirty="0"/>
              <a:t>Executes SQL commands on the</a:t>
            </a:r>
            <a:r>
              <a:rPr lang="bg-BG" dirty="0"/>
              <a:t> SQL Server</a:t>
            </a:r>
            <a:r>
              <a:rPr lang="en-US" dirty="0"/>
              <a:t> through an established connection</a:t>
            </a:r>
          </a:p>
          <a:p>
            <a:pPr lvl="1"/>
            <a:r>
              <a:rPr lang="en-US" dirty="0"/>
              <a:t>Could accept parameters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)</a:t>
            </a:r>
            <a:endParaRPr lang="bg-BG" dirty="0"/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lvl="1"/>
            <a:r>
              <a:rPr lang="en-US" dirty="0"/>
              <a:t>Retrieves data (record set) from</a:t>
            </a:r>
            <a:r>
              <a:rPr lang="bg-BG" dirty="0"/>
              <a:t> SQL Server</a:t>
            </a:r>
            <a:br>
              <a:rPr lang="en-US" dirty="0"/>
            </a:br>
            <a:r>
              <a:rPr lang="en-US" dirty="0"/>
              <a:t>as a result of SQL query execution</a:t>
            </a:r>
            <a:endParaRPr lang="bg-BG" dirty="0"/>
          </a:p>
          <a:p>
            <a:pPr>
              <a:lnSpc>
                <a:spcPct val="85000"/>
              </a:lnSpc>
              <a:buNone/>
            </a:pP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SqlClient Data 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0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establish connection to SQL Server database</a:t>
            </a:r>
          </a:p>
          <a:p>
            <a:pPr lvl="1"/>
            <a:r>
              <a:rPr lang="en-US" dirty="0"/>
              <a:t>Requires a valid connection string</a:t>
            </a:r>
          </a:p>
          <a:p>
            <a:pPr>
              <a:spcBef>
                <a:spcPct val="20000"/>
              </a:spcBef>
            </a:pPr>
            <a:r>
              <a:rPr lang="en-US" dirty="0"/>
              <a:t>Connection string example: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Connecting to SQL Server: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97114" y="3352800"/>
            <a:ext cx="75310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Data Source=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(local)\SQLEXPRESS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;Initial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Catalog=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Northwind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;Integrated Security=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97114" y="5029200"/>
            <a:ext cx="75310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"Server=.\SQLEXPRESS;Database=Northwind;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con.Open();</a:t>
            </a:r>
          </a:p>
        </p:txBody>
      </p:sp>
    </p:spTree>
    <p:extLst>
      <p:ext uri="{BB962C8B-B14F-4D97-AF65-F5344CB8AC3E}">
        <p14:creationId xmlns:p14="http://schemas.microsoft.com/office/powerpoint/2010/main" val="266834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and opening connection to SQL Server (database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noProof="1">
                <a:cs typeface="Consolas" pitchFamily="49" charset="0"/>
              </a:rPr>
              <a:t> </a:t>
            </a:r>
            <a:r>
              <a:rPr lang="en-US" dirty="0"/>
              <a:t>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2575780"/>
            <a:ext cx="91440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dbCon = new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"Server=.\\SQLEXPRESS;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Open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Use the connection to execute SQL commands here …</a:t>
            </a:r>
            <a:endParaRPr lang="bg-BG" sz="22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36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connection string</a:t>
            </a:r>
          </a:p>
          <a:p>
            <a:pPr lvl="1"/>
            <a:r>
              <a:rPr lang="en-US" dirty="0"/>
              <a:t>Defines the parameters needed to establish</a:t>
            </a:r>
            <a:br>
              <a:rPr lang="en-US" dirty="0"/>
            </a:br>
            <a:r>
              <a:rPr lang="en-US" dirty="0"/>
              <a:t>the connection to the database</a:t>
            </a:r>
            <a:endParaRPr lang="bg-BG" dirty="0"/>
          </a:p>
          <a:p>
            <a:r>
              <a:rPr lang="en-US" dirty="0"/>
              <a:t>Settings for </a:t>
            </a:r>
            <a:r>
              <a:rPr lang="en-US" dirty="0">
                <a:hlinkClick r:id="rId2"/>
              </a:rPr>
              <a:t>SQL Server connections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Source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Server</a:t>
            </a:r>
            <a:r>
              <a:rPr lang="bg-BG" dirty="0"/>
              <a:t> – </a:t>
            </a:r>
            <a:r>
              <a:rPr lang="en-US" dirty="0"/>
              <a:t>server name / IP address + database instance name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Database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Initial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Catalog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database 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credentials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Integrated Security</a:t>
            </a:r>
            <a:r>
              <a:rPr lang="bg-BG" dirty="0"/>
              <a:t> –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 if credentials are provided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46262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Explicitly opening</a:t>
            </a:r>
            <a:r>
              <a:rPr lang="bg-BG" dirty="0"/>
              <a:t> </a:t>
            </a:r>
            <a:r>
              <a:rPr lang="en-US" dirty="0"/>
              <a:t>and closing a connection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bg-BG" dirty="0"/>
              <a:t>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through the connection pool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DB connections are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IDisposable</a:t>
            </a:r>
            <a:r>
              <a:rPr lang="en-US" dirty="0"/>
              <a:t> objects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Always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using</a:t>
            </a:r>
            <a:r>
              <a:rPr lang="en-US" dirty="0"/>
              <a:t> construct in C#!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SqlConnection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ExecuteScalar()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single value</a:t>
            </a:r>
            <a:r>
              <a:rPr lang="bg-BG" dirty="0"/>
              <a:t> (</a:t>
            </a:r>
            <a:r>
              <a:rPr lang="en-US" dirty="0"/>
              <a:t>the value in the first column of the</a:t>
            </a:r>
            <a:r>
              <a:rPr lang="bg-BG" dirty="0"/>
              <a:t> </a:t>
            </a:r>
            <a:r>
              <a:rPr lang="en-US" dirty="0"/>
              <a:t>first row of the result set</a:t>
            </a:r>
            <a:r>
              <a:rPr lang="bg-BG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returned value is</a:t>
            </a:r>
            <a:r>
              <a:rPr lang="bg-BG" dirty="0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/>
              <a:t> but can be casted to the actual returned data type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ExecuteReader()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noProof="1"/>
              <a:t>SqlDataReader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It is a cursor over the returned records (result set)</a:t>
            </a:r>
            <a:endParaRPr lang="bg-BG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CommandBehavior</a:t>
            </a:r>
            <a:r>
              <a:rPr lang="bg-BG" dirty="0"/>
              <a:t> </a:t>
            </a:r>
            <a:r>
              <a:rPr lang="en-US" dirty="0"/>
              <a:t>– assigns some options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(1)</a:t>
            </a:r>
          </a:p>
        </p:txBody>
      </p:sp>
    </p:spTree>
    <p:extLst>
      <p:ext uri="{BB962C8B-B14F-4D97-AF65-F5344CB8AC3E}">
        <p14:creationId xmlns:p14="http://schemas.microsoft.com/office/powerpoint/2010/main" val="23495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420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ExecuteNonQuery()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for non-query SQL commands,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the number of affected rows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bg-BG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(2)</a:t>
            </a:r>
          </a:p>
        </p:txBody>
      </p:sp>
    </p:spTree>
    <p:extLst>
      <p:ext uri="{BB962C8B-B14F-4D97-AF65-F5344CB8AC3E}">
        <p14:creationId xmlns:p14="http://schemas.microsoft.com/office/powerpoint/2010/main" val="345900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382351"/>
            <a:ext cx="10287000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command = new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"SELECT COUNT(*) FROM Employees"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employeesCount = (int)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command.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Employees count: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{0} 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employeesCount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86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sz="3000" dirty="0"/>
              <a:t> retrieves a sequence of records</a:t>
            </a:r>
            <a:r>
              <a:rPr lang="bg-BG" sz="3000" dirty="0"/>
              <a:t> (</a:t>
            </a:r>
            <a:r>
              <a:rPr lang="en-US" sz="3000" dirty="0"/>
              <a:t>cursor</a:t>
            </a:r>
            <a:r>
              <a:rPr lang="bg-BG" sz="3000" dirty="0"/>
              <a:t>) </a:t>
            </a:r>
            <a:r>
              <a:rPr lang="en-US" sz="3000" dirty="0"/>
              <a:t>returned as</a:t>
            </a:r>
            <a:r>
              <a:rPr lang="bg-BG" sz="3000" dirty="0"/>
              <a:t> </a:t>
            </a:r>
            <a:r>
              <a:rPr lang="en-US" sz="3000" dirty="0"/>
              <a:t>result of an SQL command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Data is available for reading only (can't be changed)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Forward-only row processing (no move back)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properties and methods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Read()</a:t>
            </a:r>
            <a:r>
              <a:rPr lang="en-US" sz="2800" dirty="0"/>
              <a:t> – moves the cursor forward and returns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800" dirty="0"/>
              <a:t> if there is no next record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Indexer[]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retrieves the value in the current record by given column name or index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800" dirty="0"/>
              <a:t> </a:t>
            </a:r>
            <a:r>
              <a:rPr lang="bg-BG" sz="2800" dirty="0"/>
              <a:t>– </a:t>
            </a:r>
            <a:r>
              <a:rPr lang="en-US" sz="2800" dirty="0"/>
              <a:t>closes the cursor</a:t>
            </a:r>
            <a:r>
              <a:rPr lang="bg-BG" sz="2800" dirty="0"/>
              <a:t> </a:t>
            </a:r>
            <a:r>
              <a:rPr lang="en-US" sz="2800" dirty="0"/>
              <a:t>and releases resources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6101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990600"/>
            <a:ext cx="111252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SqlConnection(…);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"SELECT * FROM Employees"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SqlDataReader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reader = command.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while (reader.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firstName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lastName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Console.WriteLine("{0} {1} - {2}",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firstName, lastName,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646612" y="3048000"/>
            <a:ext cx="3733800" cy="979408"/>
          </a:xfrm>
          <a:prstGeom prst="wedgeRoundRectCallout">
            <a:avLst>
              <a:gd name="adj1" fmla="val -60289"/>
              <a:gd name="adj2" fmla="val 238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Fetch more rows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until finished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/>
              <a:t>#Entity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7611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0"/>
            <a:ext cx="10058400" cy="670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21568"/>
            <a:ext cx="8938472" cy="133920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SQL Injection and How to Prevent It?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0"/>
            <a:ext cx="12420600" cy="6858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915988" y="2919217"/>
            <a:ext cx="6399212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447800" y="3708256"/>
            <a:ext cx="4532312" cy="654401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</a:rPr>
              <a:t>How to prevent it?</a:t>
            </a:r>
          </a:p>
        </p:txBody>
      </p:sp>
    </p:spTree>
    <p:extLst>
      <p:ext uri="{BB962C8B-B14F-4D97-AF65-F5344CB8AC3E}">
        <p14:creationId xmlns:p14="http://schemas.microsoft.com/office/powerpoint/2010/main" val="569382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32012" y="1143001"/>
            <a:ext cx="789305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IsPasswordValid(string username, string password)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username +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cmd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new SqlCommand(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nection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matchedUsersCount = (int) cmd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.Execute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matchedUsersCount &gt; 0;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1=1 --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IsPasswordValid(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Users VALUES('hacker','') --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94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 password check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password check: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INSERT command: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endParaRPr lang="bg-BG" sz="2600" dirty="0"/>
          </a:p>
          <a:p>
            <a:pPr lvl="1">
              <a:lnSpc>
                <a:spcPct val="100000"/>
              </a:lnSpc>
            </a:pP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SQL Injection Work?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918227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492018"/>
            <a:ext cx="8991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Users VALUES('hacker','')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76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Ways to prevent the SQL injection:</a:t>
            </a:r>
          </a:p>
          <a:p>
            <a:pPr lvl="1"/>
            <a:r>
              <a:rPr lang="en-US" dirty="0"/>
              <a:t>SQL-escape all data coming from the user: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Not recommended: use as last resort only!</a:t>
            </a:r>
          </a:p>
          <a:p>
            <a:pPr lvl="1"/>
            <a:r>
              <a:rPr lang="en-US" dirty="0"/>
              <a:t>Preferred approach: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queries</a:t>
            </a:r>
          </a:p>
          <a:p>
            <a:pPr lvl="2"/>
            <a:r>
              <a:rPr lang="en-US" dirty="0"/>
              <a:t>Separate the SQL command from its arguments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438400"/>
            <a:ext cx="9067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escapedUsername = username.Replace("'", "''");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190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</a:t>
            </a:r>
            <a:r>
              <a:rPr lang="bg-BG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SqlParameters</a:t>
            </a:r>
            <a:r>
              <a:rPr lang="bg-BG" dirty="0"/>
              <a:t>?</a:t>
            </a:r>
          </a:p>
          <a:p>
            <a:pPr lvl="1">
              <a:spcBef>
                <a:spcPts val="0"/>
              </a:spcBef>
            </a:pPr>
            <a:r>
              <a:rPr lang="bg-BG" dirty="0"/>
              <a:t>SQL </a:t>
            </a:r>
            <a:r>
              <a:rPr lang="en-US" dirty="0"/>
              <a:t>queries and stored procedures</a:t>
            </a:r>
            <a:r>
              <a:rPr lang="bg-BG" dirty="0"/>
              <a:t> </a:t>
            </a:r>
            <a:r>
              <a:rPr lang="en-US" dirty="0"/>
              <a:t>can have input and output parameters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en-US" dirty="0"/>
              <a:t>Accessed through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Parameters</a:t>
            </a:r>
            <a:r>
              <a:rPr lang="bg-BG" dirty="0"/>
              <a:t> </a:t>
            </a:r>
            <a:r>
              <a:rPr lang="en-US" dirty="0"/>
              <a:t>property of the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/>
              <a:t>Properties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bg-BG" dirty="0"/>
              <a:t>: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ParameterName</a:t>
            </a:r>
            <a:r>
              <a:rPr lang="bg-BG" dirty="0"/>
              <a:t> – </a:t>
            </a:r>
            <a:r>
              <a:rPr lang="en-US" dirty="0"/>
              <a:t>name of the parameter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DbType</a:t>
            </a:r>
            <a:r>
              <a:rPr lang="bg-BG" dirty="0"/>
              <a:t> – </a:t>
            </a:r>
            <a:r>
              <a:rPr lang="en-US" dirty="0"/>
              <a:t>SQL type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NVarChar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Timestamp</a:t>
            </a:r>
            <a:r>
              <a:rPr lang="bg-BG" dirty="0"/>
              <a:t>, …)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bg-BG" dirty="0"/>
              <a:t> – </a:t>
            </a:r>
            <a:r>
              <a:rPr lang="en-US" dirty="0"/>
              <a:t>size of the type</a:t>
            </a:r>
            <a:r>
              <a:rPr lang="bg-BG" dirty="0"/>
              <a:t> (</a:t>
            </a:r>
            <a:r>
              <a:rPr lang="en-US" dirty="0"/>
              <a:t>if applicable</a:t>
            </a:r>
            <a:r>
              <a:rPr lang="bg-BG" dirty="0"/>
              <a:t>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Direction</a:t>
            </a:r>
            <a:r>
              <a:rPr lang="bg-BG" dirty="0"/>
              <a:t> – </a:t>
            </a:r>
            <a:r>
              <a:rPr lang="en-US" dirty="0"/>
              <a:t>input / output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2" descr="C:\Users\Peter\Pictures\Kartinki Telerik\warp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575297" cy="2236443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443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Commands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1151121"/>
            <a:ext cx="10668000" cy="53114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InsertProject(string name, string description, DateTime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startDate, DateTime? endDate)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cmd = new SqlCommand("INSERT INTO Projects " +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"(Name, Description, StartDate, EndDate) VALUES "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"(@name, @desc, @start, @end)", dbCon);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cmd.Parameters.AddWithValue("@name", name);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cmd.Parameters.AddWithValue("@desc", description);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cmd.Parameters.AddWithValue("@start", startDate);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SqlParameter sqlParameterEndDate = new SqlParameter("@end", endDate);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(endDate == 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sqlParameterEndDate.Value = DBNull.Value;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cmd.Parameters.Add(sqlParameterEndDate);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cmd.ExecuteNonQuery();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693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88" y="0"/>
            <a:ext cx="12420600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4062" y="838200"/>
            <a:ext cx="5524500" cy="16002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Connecting to Non-Microsoft Databases</a:t>
            </a:r>
            <a:endParaRPr lang="bg-BG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4239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dirty="0"/>
              <a:t>ADO.NET </a:t>
            </a:r>
            <a:r>
              <a:rPr lang="en-US" dirty="0"/>
              <a:t>supports accessing various databases via their </a:t>
            </a:r>
            <a:r>
              <a:rPr lang="bg-BG" dirty="0"/>
              <a:t>Data Providers:</a:t>
            </a:r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OLE DB </a:t>
            </a:r>
            <a:r>
              <a:rPr lang="bg-BG" dirty="0"/>
              <a:t>– </a:t>
            </a:r>
            <a:r>
              <a:rPr lang="en-US" dirty="0"/>
              <a:t>supported internally in ADO.NET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Access any OLE DB-compliant data source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 MS Access, MS Excel, MS Project, MS Exchange, Windows Active Directory, text files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Oracle</a:t>
            </a:r>
            <a:r>
              <a:rPr lang="bg-BG" dirty="0"/>
              <a:t> – </a:t>
            </a:r>
            <a:r>
              <a:rPr lang="en-US" dirty="0"/>
              <a:t>supported internally in ADO.NET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dirty="0"/>
              <a:t> – </a:t>
            </a:r>
            <a:r>
              <a:rPr lang="en-US" dirty="0"/>
              <a:t>third party extension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Non-Microsoft Databases</a:t>
            </a:r>
          </a:p>
        </p:txBody>
      </p:sp>
    </p:spTree>
    <p:extLst>
      <p:ext uri="{BB962C8B-B14F-4D97-AF65-F5344CB8AC3E}">
        <p14:creationId xmlns:p14="http://schemas.microsoft.com/office/powerpoint/2010/main" val="4213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OleDbConnection</a:t>
            </a:r>
            <a:r>
              <a:rPr lang="bg-BG" sz="3000" dirty="0"/>
              <a:t> – </a:t>
            </a:r>
            <a:r>
              <a:rPr lang="en-US" sz="3000" dirty="0"/>
              <a:t>establishes a connection to</a:t>
            </a:r>
            <a:r>
              <a:rPr lang="bg-BG" sz="3000" dirty="0"/>
              <a:t> </a:t>
            </a:r>
            <a:r>
              <a:rPr lang="en-US" sz="3000" dirty="0"/>
              <a:t>an </a:t>
            </a:r>
            <a:r>
              <a:rPr lang="bg-BG" sz="3000" dirty="0"/>
              <a:t>OLE DB </a:t>
            </a:r>
            <a:r>
              <a:rPr lang="en-US" sz="3000" dirty="0"/>
              <a:t>source of data</a:t>
            </a:r>
          </a:p>
          <a:p>
            <a:pPr>
              <a:lnSpc>
                <a:spcPct val="11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OleDbCommand</a:t>
            </a:r>
            <a:r>
              <a:rPr lang="bg-BG" sz="3000" dirty="0"/>
              <a:t> – </a:t>
            </a:r>
            <a:r>
              <a:rPr lang="en-US" sz="3000" dirty="0"/>
              <a:t>executes an</a:t>
            </a:r>
            <a:r>
              <a:rPr lang="bg-BG" sz="3000" dirty="0"/>
              <a:t> SQL </a:t>
            </a:r>
            <a:r>
              <a:rPr lang="en-US" sz="3000" dirty="0"/>
              <a:t>commands</a:t>
            </a:r>
            <a:r>
              <a:rPr lang="bg-BG" sz="3000" dirty="0"/>
              <a:t> </a:t>
            </a:r>
            <a:r>
              <a:rPr lang="en-US" sz="3000" dirty="0"/>
              <a:t>through an</a:t>
            </a:r>
            <a:r>
              <a:rPr lang="bg-BG" sz="3000" dirty="0"/>
              <a:t> OLE DB </a:t>
            </a:r>
            <a:r>
              <a:rPr lang="en-US" sz="3000" dirty="0"/>
              <a:t>connection to a DB</a:t>
            </a:r>
            <a:endParaRPr lang="bg-BG" sz="3000" dirty="0"/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OleDbParameter</a:t>
            </a:r>
            <a:r>
              <a:rPr lang="bg-BG" sz="3000" dirty="0"/>
              <a:t> – </a:t>
            </a:r>
            <a:r>
              <a:rPr lang="en-US" sz="3000" dirty="0"/>
              <a:t>parameter for a command</a:t>
            </a:r>
            <a:endParaRPr lang="bg-BG" sz="3000" dirty="0"/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OleDbDataReader</a:t>
            </a:r>
            <a:r>
              <a:rPr lang="bg-BG" sz="3000" dirty="0"/>
              <a:t> – </a:t>
            </a:r>
            <a:r>
              <a:rPr lang="en-US" sz="3000" dirty="0"/>
              <a:t>to retrieve data from a command</a:t>
            </a:r>
            <a:r>
              <a:rPr lang="bg-BG" sz="3000" dirty="0"/>
              <a:t>, </a:t>
            </a:r>
            <a:r>
              <a:rPr lang="en-US" sz="3000" dirty="0"/>
              <a:t>executed through</a:t>
            </a:r>
            <a:r>
              <a:rPr lang="bg-BG" sz="3000" dirty="0"/>
              <a:t> OLE DB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 DB</a:t>
            </a:r>
            <a:r>
              <a:rPr lang="bg-BG" dirty="0"/>
              <a:t> Data Provider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4435" y="2274304"/>
            <a:ext cx="761999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OleDbConnection dbConn = new OleDbConnection(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@"Provider=Microsoft.Jet.OLEDB.4.0;Data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Source=C:\MyDB.mdb;Persist Security Info=False");</a:t>
            </a:r>
          </a:p>
        </p:txBody>
      </p:sp>
    </p:spTree>
    <p:extLst>
      <p:ext uri="{BB962C8B-B14F-4D97-AF65-F5344CB8AC3E}">
        <p14:creationId xmlns:p14="http://schemas.microsoft.com/office/powerpoint/2010/main" val="3584075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513401"/>
            <a:ext cx="7924800" cy="820600"/>
          </a:xfrm>
        </p:spPr>
        <p:txBody>
          <a:bodyPr/>
          <a:lstStyle/>
          <a:p>
            <a:r>
              <a:rPr lang="en-US" dirty="0"/>
              <a:t>Connecting to MySQL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450680"/>
            <a:ext cx="7924800" cy="719034"/>
          </a:xfrm>
        </p:spPr>
        <p:txBody>
          <a:bodyPr/>
          <a:lstStyle/>
          <a:p>
            <a:r>
              <a:rPr lang="en-US" dirty="0"/>
              <a:t>Accessing MySQL from ADO.NET</a:t>
            </a:r>
          </a:p>
        </p:txBody>
      </p:sp>
      <p:pic>
        <p:nvPicPr>
          <p:cNvPr id="4" name="Picture 4" descr="http://www.w3resource.com/mysql/mysql-logo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42" r="-3634"/>
          <a:stretch/>
        </p:blipFill>
        <p:spPr bwMode="auto">
          <a:xfrm>
            <a:off x="6170612" y="1975536"/>
            <a:ext cx="3229456" cy="1789860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pic>
        <p:nvPicPr>
          <p:cNvPr id="2050" name="Picture 2" descr="http://i.imgur.com/YWBX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1562906"/>
            <a:ext cx="3351177" cy="2608661"/>
          </a:xfrm>
          <a:prstGeom prst="roundRect">
            <a:avLst>
              <a:gd name="adj" fmla="val 18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1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32812" y="4198507"/>
            <a:ext cx="3124200" cy="2565693"/>
          </a:xfrm>
        </p:spPr>
        <p:txBody>
          <a:bodyPr/>
          <a:lstStyle/>
          <a:p>
            <a:r>
              <a:rPr lang="en-US" sz="6000" dirty="0">
                <a:solidFill>
                  <a:srgbClr val="0070C0"/>
                </a:solidFill>
              </a:rPr>
              <a:t>Data Access Models</a:t>
            </a:r>
            <a:endParaRPr lang="bg-BG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MySQL Connector/Net</a:t>
            </a:r>
          </a:p>
          <a:p>
            <a:pPr lvl="1"/>
            <a:r>
              <a:rPr lang="en-US" sz="2800" dirty="0">
                <a:hlinkClick r:id="rId2"/>
              </a:rPr>
              <a:t>http://dev.mysql.com/downloads/connector/net/</a:t>
            </a:r>
            <a:endParaRPr lang="en-US" sz="2800" dirty="0"/>
          </a:p>
          <a:p>
            <a:r>
              <a:rPr lang="en-US" dirty="0"/>
              <a:t>Add reference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MySQL.Data.dll</a:t>
            </a:r>
          </a:p>
          <a:p>
            <a:pPr lvl="1"/>
            <a:r>
              <a:rPr lang="en-US" dirty="0"/>
              <a:t>Available also from </a:t>
            </a:r>
            <a:r>
              <a:rPr lang="en-US" noProof="1"/>
              <a:t>NuGet</a:t>
            </a:r>
            <a:r>
              <a:rPr lang="en-US" dirty="0"/>
              <a:t> (see </a:t>
            </a:r>
            <a:r>
              <a:rPr lang="en-US" dirty="0">
                <a:hlinkClick r:id="rId3"/>
              </a:rPr>
              <a:t>http://nuget.org/packages/Mysql.Data/</a:t>
            </a:r>
            <a:r>
              <a:rPr lang="en-US" dirty="0"/>
              <a:t>)</a:t>
            </a:r>
          </a:p>
          <a:p>
            <a:r>
              <a:rPr lang="en-US" dirty="0"/>
              <a:t>Connecting to MySQL: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MySQL from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059484"/>
            <a:ext cx="9372600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MySqlConnection dbConnection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new MySqlConnection("Server=localhost; Port=3306; Database=world; Uid=root; Pwd=root; pooling=true");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18128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4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ADO.NET provides an interface between our apps and the database engine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Different engines can be used with other data providers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SQL commands must be parametrized to prevent malicious behavior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Apps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6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8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8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9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31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7212" y="1276030"/>
            <a:ext cx="1775430" cy="789516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84789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</a:p>
          <a:p>
            <a:pPr lvl="1"/>
            <a:r>
              <a:rPr lang="en-US" dirty="0"/>
              <a:t>Applicable to an environment where the database is constantly available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Model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897422" y="3875567"/>
            <a:ext cx="2228880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constantly open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924688" y="5061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9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Benefits:</a:t>
            </a:r>
          </a:p>
          <a:p>
            <a:pPr lvl="2"/>
            <a:r>
              <a:rPr lang="en-US" dirty="0"/>
              <a:t>Concurrency control is easier to maintain</a:t>
            </a:r>
          </a:p>
          <a:p>
            <a:pPr lvl="2"/>
            <a:r>
              <a:rPr lang="en-US" dirty="0"/>
              <a:t>Better chance to work with the most recent version of the data</a:t>
            </a:r>
          </a:p>
          <a:p>
            <a:pPr lvl="1"/>
            <a:r>
              <a:rPr lang="en-US" dirty="0"/>
              <a:t>Drawbacks:</a:t>
            </a:r>
          </a:p>
          <a:p>
            <a:pPr lvl="2"/>
            <a:r>
              <a:rPr lang="en-US" dirty="0"/>
              <a:t>Needs a constant reliable network</a:t>
            </a:r>
          </a:p>
          <a:p>
            <a:pPr lvl="2"/>
            <a:r>
              <a:rPr lang="en-US" dirty="0"/>
              <a:t>Problems when scalability is an issue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Model: 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3502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subset of the central database</a:t>
            </a:r>
            <a:r>
              <a:rPr lang="bg-BG" dirty="0"/>
              <a:t> </a:t>
            </a:r>
            <a:r>
              <a:rPr lang="en-US" dirty="0"/>
              <a:t>is copied locally at the client and he works with the copy</a:t>
            </a:r>
          </a:p>
          <a:p>
            <a:pPr lvl="1"/>
            <a:r>
              <a:rPr lang="en-US" dirty="0"/>
              <a:t>Database synchronization is done offline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Legacy technology (deprecated)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Model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8563777" y="4382830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862102" y="4035316"/>
            <a:ext cx="2689327" cy="9787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temporary (offline)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 flipV="1">
            <a:off x="4384312" y="4558082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108987" y="5170336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411404" y="5214068"/>
            <a:ext cx="2311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8617752" y="4384417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0" y="3851016"/>
            <a:ext cx="1371600" cy="1219200"/>
          </a:xfrm>
          <a:prstGeom prst="rect">
            <a:avLst/>
          </a:prstGeom>
          <a:noFill/>
        </p:spPr>
      </p:pic>
      <p:grpSp>
        <p:nvGrpSpPr>
          <p:cNvPr id="20" name="Group 19"/>
          <p:cNvGrpSpPr/>
          <p:nvPr/>
        </p:nvGrpSpPr>
        <p:grpSpPr>
          <a:xfrm>
            <a:off x="2707912" y="3546216"/>
            <a:ext cx="1752600" cy="1771650"/>
            <a:chOff x="1066800" y="3581400"/>
            <a:chExt cx="1619250" cy="1619250"/>
          </a:xfrm>
        </p:grpSpPr>
        <p:pic>
          <p:nvPicPr>
            <p:cNvPr id="21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  <p:pic>
        <p:nvPicPr>
          <p:cNvPr id="23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447" y="4309985"/>
            <a:ext cx="600075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57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Benefits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client connects to DB from time to time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Works with the local copy the rest of the time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clients can connect during that time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Has superior scalability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Drawbacks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data you work with is not always the latest data in the database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Additional efforts to resolve the conflicts caused by different versions of the data</a:t>
            </a: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Disconnected</a:t>
            </a:r>
            <a:r>
              <a:rPr lang="bg-BG" dirty="0"/>
              <a:t> </a:t>
            </a:r>
            <a:r>
              <a:rPr lang="en-US" dirty="0"/>
              <a:t>Model:</a:t>
            </a:r>
            <a:r>
              <a:rPr lang="bg-BG" dirty="0"/>
              <a:t> </a:t>
            </a:r>
            <a:r>
              <a:rPr lang="en-US" dirty="0"/>
              <a:t>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282896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388" y="1"/>
            <a:ext cx="13335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3588" y="2819400"/>
            <a:ext cx="13411200" cy="1143000"/>
          </a:xfrm>
          <a:solidFill>
            <a:schemeClr val="tx2">
              <a:lumMod val="75000"/>
              <a:alpha val="84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ADO.NET Architecture</a:t>
            </a:r>
            <a:endParaRPr lang="bg-B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634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283</TotalTime>
  <Words>2770</Words>
  <Application>Microsoft Office PowerPoint</Application>
  <PresentationFormat>Custom</PresentationFormat>
  <Paragraphs>490</Paragraphs>
  <Slides>44</Slides>
  <Notes>24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DB Apps Introduction</vt:lpstr>
      <vt:lpstr>Table of Contents</vt:lpstr>
      <vt:lpstr>Questions</vt:lpstr>
      <vt:lpstr>Data Access Models</vt:lpstr>
      <vt:lpstr>Connected Model</vt:lpstr>
      <vt:lpstr>Connected Model: Benefits and Drawbacks</vt:lpstr>
      <vt:lpstr>Disconnected Model</vt:lpstr>
      <vt:lpstr>Disconnected Model: Benefits and Drawbacks</vt:lpstr>
      <vt:lpstr>ADO.NET Architecture</vt:lpstr>
      <vt:lpstr>What Is ADO.NET?</vt:lpstr>
      <vt:lpstr>Data Providers In ADO.NET</vt:lpstr>
      <vt:lpstr>Data Providers in ADO.NET (2)</vt:lpstr>
      <vt:lpstr>SqlClient and ADO.NET Connected Model</vt:lpstr>
      <vt:lpstr>ADO.NET: Disconnected Model</vt:lpstr>
      <vt:lpstr>ADO.NET: LINQ-to-SQL</vt:lpstr>
      <vt:lpstr>ORM Model</vt:lpstr>
      <vt:lpstr>ORM Model – Benefits and Problems</vt:lpstr>
      <vt:lpstr>ADO.NET: Entity Framework</vt:lpstr>
      <vt:lpstr>SQL Client Data Provider</vt:lpstr>
      <vt:lpstr>SqlClient Data Provider</vt:lpstr>
      <vt:lpstr>The SqlConnection Class</vt:lpstr>
      <vt:lpstr>SqlConnection – Example</vt:lpstr>
      <vt:lpstr>DB Connection String</vt:lpstr>
      <vt:lpstr>Working with SqlConnection</vt:lpstr>
      <vt:lpstr>The SqlCommand Class (1)</vt:lpstr>
      <vt:lpstr>The SqlCommand Class (2)</vt:lpstr>
      <vt:lpstr>SqlCommand – Example</vt:lpstr>
      <vt:lpstr>The SqlDataReader Class</vt:lpstr>
      <vt:lpstr>SqlDataReader – Example</vt:lpstr>
      <vt:lpstr>SQL Injection</vt:lpstr>
      <vt:lpstr>What is SQL Injection?</vt:lpstr>
      <vt:lpstr>How Does SQL Injection Work?</vt:lpstr>
      <vt:lpstr>Preventing SQL Injection</vt:lpstr>
      <vt:lpstr>The SqlParameter Class</vt:lpstr>
      <vt:lpstr>Parameterized Commands – Example</vt:lpstr>
      <vt:lpstr>Connecting to Non-Microsoft Databases</vt:lpstr>
      <vt:lpstr>Connecting to Non-Microsoft Databases</vt:lpstr>
      <vt:lpstr>OLE DB Data Provider</vt:lpstr>
      <vt:lpstr>Connecting to MySQL</vt:lpstr>
      <vt:lpstr>Connecting to MySQL from C#</vt:lpstr>
      <vt:lpstr>Summary</vt:lpstr>
      <vt:lpstr>DB Apps Introduction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Viktor Kostadinov</cp:lastModifiedBy>
  <cp:revision>32</cp:revision>
  <dcterms:created xsi:type="dcterms:W3CDTF">2014-01-02T17:00:34Z</dcterms:created>
  <dcterms:modified xsi:type="dcterms:W3CDTF">2017-02-20T11:49:27Z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